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300" r:id="rId4"/>
    <p:sldId id="301" r:id="rId5"/>
    <p:sldId id="302" r:id="rId6"/>
  </p:sldIdLst>
  <p:sldSz cx="12192000" cy="6858000"/>
  <p:notesSz cx="6858000" cy="9144000"/>
  <p:embeddedFontLst>
    <p:embeddedFont>
      <p:font typeface="Pretendard" panose="02000503000000020004" pitchFamily="2" charset="-127"/>
      <p:regular r:id="rId7"/>
      <p:bold r:id="rId8"/>
    </p:embeddedFont>
    <p:embeddedFont>
      <p:font typeface="Pretendard Black" panose="02000A03000000020004" pitchFamily="2" charset="-127"/>
      <p:bold r:id="rId9"/>
    </p:embeddedFont>
    <p:embeddedFont>
      <p:font typeface="Pretendard Light" panose="02000403000000020004" pitchFamily="2" charset="-127"/>
      <p:regular r:id="rId10"/>
    </p:embeddedFont>
    <p:embeddedFont>
      <p:font typeface="Pretendard Medium" panose="02000603000000020004" pitchFamily="2" charset="-127"/>
      <p:regular r:id="rId11"/>
    </p:embeddedFont>
    <p:embeddedFont>
      <p:font typeface="Pretendard SemiBold" panose="02000703000000020004" pitchFamily="2" charset="-127"/>
      <p:regular r:id="rId11"/>
      <p:bold r:id="rId11"/>
    </p:embeddedFont>
    <p:embeddedFont>
      <p:font typeface="Pretendard Thin" panose="02000203000000020004" pitchFamily="2" charset="-127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2F9"/>
    <a:srgbClr val="F2EDC5"/>
    <a:srgbClr val="29EE46"/>
    <a:srgbClr val="039FFB"/>
    <a:srgbClr val="E9B672"/>
    <a:srgbClr val="CAE4F2"/>
    <a:srgbClr val="CAC4F1"/>
    <a:srgbClr val="B7E1EE"/>
    <a:srgbClr val="F4D5E3"/>
    <a:srgbClr val="F0B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11/28/2024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241130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2926122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유진희 허주희 </a:t>
            </a:r>
            <a:r>
              <a:rPr kumimoji="1" lang="ko-KR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한채헌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400" b="1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윤성호</a:t>
            </a:r>
            <a:endParaRPr kumimoji="1" lang="en-US" altLang="ko-KR" b="1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668301" y="417249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241130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Occupancy Map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7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다양한 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표현법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C4BD2-5011-AA9B-E008-957903F5E0F2}"/>
              </a:ext>
            </a:extLst>
          </p:cNvPr>
          <p:cNvSpPr txBox="1"/>
          <p:nvPr/>
        </p:nvSpPr>
        <p:spPr>
          <a:xfrm>
            <a:off x="1674972" y="3943538"/>
            <a:ext cx="136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Pointcloud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AB39F-19F0-F41D-3F71-75A18D995DBC}"/>
              </a:ext>
            </a:extLst>
          </p:cNvPr>
          <p:cNvSpPr txBox="1"/>
          <p:nvPr/>
        </p:nvSpPr>
        <p:spPr>
          <a:xfrm>
            <a:off x="9323659" y="3943538"/>
            <a:ext cx="80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1C49D-6EB7-0832-9B8E-671F6619EE73}"/>
              </a:ext>
            </a:extLst>
          </p:cNvPr>
          <p:cNvSpPr txBox="1"/>
          <p:nvPr/>
        </p:nvSpPr>
        <p:spPr>
          <a:xfrm>
            <a:off x="4991469" y="3948828"/>
            <a:ext cx="236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DEE555-D8F7-899F-4677-13A694E5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89"/>
          <a:stretch/>
        </p:blipFill>
        <p:spPr>
          <a:xfrm>
            <a:off x="1273888" y="1589642"/>
            <a:ext cx="2100262" cy="24647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68F2DB-4E83-17AC-C9D2-AFE65D53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5" r="29979"/>
          <a:stretch/>
        </p:blipFill>
        <p:spPr>
          <a:xfrm>
            <a:off x="4914900" y="1569587"/>
            <a:ext cx="2247900" cy="24647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CE0D1B-1EF6-EA0C-E403-E300D434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8"/>
          <a:stretch/>
        </p:blipFill>
        <p:spPr>
          <a:xfrm>
            <a:off x="8804794" y="1571191"/>
            <a:ext cx="1883487" cy="246477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BE60141-53FA-7F86-6328-335618EE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37443"/>
              </p:ext>
            </p:extLst>
          </p:nvPr>
        </p:nvGraphicFramePr>
        <p:xfrm>
          <a:off x="1036994" y="4504528"/>
          <a:ext cx="10003712" cy="191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928">
                  <a:extLst>
                    <a:ext uri="{9D8B030D-6E8A-4147-A177-3AD203B41FA5}">
                      <a16:colId xmlns:a16="http://schemas.microsoft.com/office/drawing/2014/main" val="2742153506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964199405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838295564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726411870"/>
                    </a:ext>
                  </a:extLst>
                </a:gridCol>
              </a:tblGrid>
              <a:tr h="38305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Pointcloud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3D Occupancy Map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Mesh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439880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표현 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Voxel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731028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정확성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96575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효율성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9666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자율주행 사용성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9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588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Occupancy Map vs 2D Occupancy Map (Bird’s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Eye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View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748E49-CC6B-8E58-9DF1-419C9D2F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8" y="2294502"/>
            <a:ext cx="5048532" cy="2145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B4F15-6982-3C4E-0AED-AFF8F71435BF}"/>
              </a:ext>
            </a:extLst>
          </p:cNvPr>
          <p:cNvSpPr txBox="1"/>
          <p:nvPr/>
        </p:nvSpPr>
        <p:spPr>
          <a:xfrm>
            <a:off x="2457082" y="4473873"/>
            <a:ext cx="2400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58986-88BA-9CDB-6759-2D99ADEFBB68}"/>
              </a:ext>
            </a:extLst>
          </p:cNvPr>
          <p:cNvSpPr txBox="1"/>
          <p:nvPr/>
        </p:nvSpPr>
        <p:spPr>
          <a:xfrm>
            <a:off x="6780311" y="4473873"/>
            <a:ext cx="419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 (Bird’s Eye View)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57E37-862B-8BDA-6F2A-5C82BEE63EE9}"/>
              </a:ext>
            </a:extLst>
          </p:cNvPr>
          <p:cNvSpPr/>
          <p:nvPr/>
        </p:nvSpPr>
        <p:spPr>
          <a:xfrm>
            <a:off x="1047468" y="1861317"/>
            <a:ext cx="5048532" cy="257863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5B5D04-E1A0-094A-7450-5358851C9D56}"/>
              </a:ext>
            </a:extLst>
          </p:cNvPr>
          <p:cNvGrpSpPr/>
          <p:nvPr/>
        </p:nvGrpSpPr>
        <p:grpSpPr>
          <a:xfrm>
            <a:off x="6949912" y="1714500"/>
            <a:ext cx="3756188" cy="2788313"/>
            <a:chOff x="6949912" y="1735589"/>
            <a:chExt cx="3756188" cy="2704361"/>
          </a:xfrm>
        </p:grpSpPr>
        <p:pic>
          <p:nvPicPr>
            <p:cNvPr id="5" name="그림 4" descr="아동 미술, 다채로움, 예술, 그린이(가) 표시된 사진&#10;&#10;자동 생성된 설명">
              <a:extLst>
                <a:ext uri="{FF2B5EF4-FFF2-40B4-BE49-F238E27FC236}">
                  <a16:creationId xmlns:a16="http://schemas.microsoft.com/office/drawing/2014/main" id="{93D743E5-2BA3-938B-C73A-20062510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912" y="1735589"/>
              <a:ext cx="3642703" cy="27043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05A2EE-1254-BD32-1B85-3FA8CB9ED5D9}"/>
                </a:ext>
              </a:extLst>
            </p:cNvPr>
            <p:cNvSpPr/>
            <p:nvPr/>
          </p:nvSpPr>
          <p:spPr>
            <a:xfrm>
              <a:off x="6949912" y="1870607"/>
              <a:ext cx="3756188" cy="249184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682D39-3699-1CAC-AF36-C56A42DED01E}"/>
              </a:ext>
            </a:extLst>
          </p:cNvPr>
          <p:cNvSpPr txBox="1"/>
          <p:nvPr/>
        </p:nvSpPr>
        <p:spPr>
          <a:xfrm>
            <a:off x="1047468" y="5348694"/>
            <a:ext cx="992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프로젝트는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6DOF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아닌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3DOF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상황을 가정하므로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3D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Occupancy Map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 Occupancy Map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</a:t>
            </a:r>
          </a:p>
        </p:txBody>
      </p:sp>
    </p:spTree>
    <p:extLst>
      <p:ext uri="{BB962C8B-B14F-4D97-AF65-F5344CB8AC3E}">
        <p14:creationId xmlns:p14="http://schemas.microsoft.com/office/powerpoint/2010/main" val="8534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74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2D Occupancy Map 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만들기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17" name="그림 16" descr="야외, 하늘, 길, 구름이(가) 표시된 사진&#10;&#10;자동 생성된 설명">
            <a:extLst>
              <a:ext uri="{FF2B5EF4-FFF2-40B4-BE49-F238E27FC236}">
                <a16:creationId xmlns:a16="http://schemas.microsoft.com/office/drawing/2014/main" id="{15D3986E-C96F-EFFA-6ECC-B972F3FC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6" y="1983618"/>
            <a:ext cx="1955378" cy="1104247"/>
          </a:xfrm>
          <a:prstGeom prst="rect">
            <a:avLst/>
          </a:prstGeom>
        </p:spPr>
      </p:pic>
      <p:pic>
        <p:nvPicPr>
          <p:cNvPr id="21" name="그림 20" descr="다채로움, 스크린샷, 그래픽, 예술이(가) 표시된 사진&#10;&#10;자동 생성된 설명">
            <a:extLst>
              <a:ext uri="{FF2B5EF4-FFF2-40B4-BE49-F238E27FC236}">
                <a16:creationId xmlns:a16="http://schemas.microsoft.com/office/drawing/2014/main" id="{D4728BF3-9E00-B108-15B5-2835055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12" y="1983617"/>
            <a:ext cx="1964043" cy="1104247"/>
          </a:xfrm>
          <a:prstGeom prst="rect">
            <a:avLst/>
          </a:prstGeom>
        </p:spPr>
      </p:pic>
      <p:pic>
        <p:nvPicPr>
          <p:cNvPr id="27" name="그래픽 26" descr="카메라 윤곽선">
            <a:extLst>
              <a:ext uri="{FF2B5EF4-FFF2-40B4-BE49-F238E27FC236}">
                <a16:creationId xmlns:a16="http://schemas.microsoft.com/office/drawing/2014/main" id="{152CAD5A-1FBB-E074-4E19-9D5620F97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7988" y="3695310"/>
            <a:ext cx="553288" cy="553288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0933F7-1CE1-AFE7-C212-906B354D5EE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6001276" y="2680552"/>
            <a:ext cx="1564542" cy="1291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AE9712-5C91-FE81-9B24-11644751B916}"/>
              </a:ext>
            </a:extLst>
          </p:cNvPr>
          <p:cNvCxnSpPr>
            <a:cxnSpLocks/>
            <a:stCxn id="21" idx="3"/>
            <a:endCxn id="68" idx="1"/>
          </p:cNvCxnSpPr>
          <p:nvPr/>
        </p:nvCxnSpPr>
        <p:spPr>
          <a:xfrm flipV="1">
            <a:off x="6708555" y="2527180"/>
            <a:ext cx="857263" cy="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3792BB-E600-98E4-3C14-74E34CF47DC6}"/>
              </a:ext>
            </a:extLst>
          </p:cNvPr>
          <p:cNvCxnSpPr>
            <a:cxnSpLocks/>
            <a:stCxn id="68" idx="3"/>
            <a:endCxn id="37" idx="1"/>
          </p:cNvCxnSpPr>
          <p:nvPr/>
        </p:nvCxnSpPr>
        <p:spPr>
          <a:xfrm flipV="1">
            <a:off x="8947663" y="2526211"/>
            <a:ext cx="747187" cy="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668C2B-ECB5-4D4A-A2CA-137D82B04929}"/>
              </a:ext>
            </a:extLst>
          </p:cNvPr>
          <p:cNvSpPr txBox="1"/>
          <p:nvPr/>
        </p:nvSpPr>
        <p:spPr>
          <a:xfrm>
            <a:off x="1506645" y="31084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RGB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사진</a:t>
            </a:r>
            <a:endParaRPr kumimoji="1" lang="en-US" altLang="ko-KR" sz="15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507A9F-4501-B391-5A97-C507E9685590}"/>
              </a:ext>
            </a:extLst>
          </p:cNvPr>
          <p:cNvSpPr txBox="1"/>
          <p:nvPr/>
        </p:nvSpPr>
        <p:spPr>
          <a:xfrm>
            <a:off x="5182616" y="3088534"/>
            <a:ext cx="1068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0C096-BD8A-6277-F156-E3346473A8C8}"/>
              </a:ext>
            </a:extLst>
          </p:cNvPr>
          <p:cNvSpPr txBox="1"/>
          <p:nvPr/>
        </p:nvSpPr>
        <p:spPr>
          <a:xfrm>
            <a:off x="4832362" y="4177832"/>
            <a:ext cx="1804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37177-9EA7-54B8-4FF0-1345B76FD521}"/>
              </a:ext>
            </a:extLst>
          </p:cNvPr>
          <p:cNvSpPr txBox="1"/>
          <p:nvPr/>
        </p:nvSpPr>
        <p:spPr>
          <a:xfrm>
            <a:off x="7574266" y="3229126"/>
            <a:ext cx="1419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Pseudo-LiDAR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BD02D3-10AB-6E2A-4C23-4B75104C5468}"/>
              </a:ext>
            </a:extLst>
          </p:cNvPr>
          <p:cNvSpPr txBox="1"/>
          <p:nvPr/>
        </p:nvSpPr>
        <p:spPr>
          <a:xfrm>
            <a:off x="9529322" y="3211144"/>
            <a:ext cx="1814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</a:t>
            </a:r>
          </a:p>
        </p:txBody>
      </p:sp>
      <p:pic>
        <p:nvPicPr>
          <p:cNvPr id="37" name="그림 36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7A0369F9-5625-0428-699A-763FD75871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4" t="13762" r="17374" b="13882"/>
          <a:stretch/>
        </p:blipFill>
        <p:spPr>
          <a:xfrm>
            <a:off x="9694850" y="1825903"/>
            <a:ext cx="1381464" cy="1400616"/>
          </a:xfrm>
          <a:prstGeom prst="rect">
            <a:avLst/>
          </a:prstGeom>
        </p:spPr>
      </p:pic>
      <p:pic>
        <p:nvPicPr>
          <p:cNvPr id="41" name="그래픽 40" descr="기어 헤드 윤곽선">
            <a:extLst>
              <a:ext uri="{FF2B5EF4-FFF2-40B4-BE49-F238E27FC236}">
                <a16:creationId xmlns:a16="http://schemas.microsoft.com/office/drawing/2014/main" id="{55A4B7C9-56B0-2748-85B4-F7C73C8B8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4450" y="2078539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F0E75B7-60B7-6A18-6225-93F7178E8EF8}"/>
              </a:ext>
            </a:extLst>
          </p:cNvPr>
          <p:cNvSpPr txBox="1"/>
          <p:nvPr/>
        </p:nvSpPr>
        <p:spPr>
          <a:xfrm>
            <a:off x="3328606" y="1863743"/>
            <a:ext cx="9359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Metric3D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49BB960-BAB3-BF32-CE2C-D0AEAB14C32D}"/>
              </a:ext>
            </a:extLst>
          </p:cNvPr>
          <p:cNvCxnSpPr>
            <a:cxnSpLocks/>
          </p:cNvCxnSpPr>
          <p:nvPr/>
        </p:nvCxnSpPr>
        <p:spPr>
          <a:xfrm flipV="1">
            <a:off x="4124640" y="2535736"/>
            <a:ext cx="595943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52DD18D-989B-359F-7C37-985A4C86EF1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22484" y="2535742"/>
            <a:ext cx="60895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래픽 54" descr="배지 1 윤곽선">
            <a:extLst>
              <a:ext uri="{FF2B5EF4-FFF2-40B4-BE49-F238E27FC236}">
                <a16:creationId xmlns:a16="http://schemas.microsoft.com/office/drawing/2014/main" id="{E7EE7F5F-1164-50DD-8F43-F420D9046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58386" y="2157396"/>
            <a:ext cx="378340" cy="378340"/>
          </a:xfrm>
          <a:prstGeom prst="rect">
            <a:avLst/>
          </a:prstGeom>
        </p:spPr>
      </p:pic>
      <p:pic>
        <p:nvPicPr>
          <p:cNvPr id="57" name="그래픽 56" descr="배지 윤곽선">
            <a:extLst>
              <a:ext uri="{FF2B5EF4-FFF2-40B4-BE49-F238E27FC236}">
                <a16:creationId xmlns:a16="http://schemas.microsoft.com/office/drawing/2014/main" id="{A69B167B-6984-BF31-194E-CC722417B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2769" y="2554786"/>
            <a:ext cx="393525" cy="393525"/>
          </a:xfrm>
          <a:prstGeom prst="rect">
            <a:avLst/>
          </a:prstGeom>
        </p:spPr>
      </p:pic>
      <p:pic>
        <p:nvPicPr>
          <p:cNvPr id="59" name="그래픽 58" descr="배지 3 윤곽선">
            <a:extLst>
              <a:ext uri="{FF2B5EF4-FFF2-40B4-BE49-F238E27FC236}">
                <a16:creationId xmlns:a16="http://schemas.microsoft.com/office/drawing/2014/main" id="{366EEA43-522F-F1A5-C7DA-F3AEAB568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9476" y="2132693"/>
            <a:ext cx="393525" cy="393525"/>
          </a:xfrm>
          <a:prstGeom prst="rect">
            <a:avLst/>
          </a:prstGeom>
        </p:spPr>
      </p:pic>
      <p:pic>
        <p:nvPicPr>
          <p:cNvPr id="60" name="그래픽 59" descr="배지 1 윤곽선">
            <a:extLst>
              <a:ext uri="{FF2B5EF4-FFF2-40B4-BE49-F238E27FC236}">
                <a16:creationId xmlns:a16="http://schemas.microsoft.com/office/drawing/2014/main" id="{BA9D272C-3E25-D003-8D4D-1A4FE52ED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061" y="4876146"/>
            <a:ext cx="378340" cy="378340"/>
          </a:xfrm>
          <a:prstGeom prst="rect">
            <a:avLst/>
          </a:prstGeom>
        </p:spPr>
      </p:pic>
      <p:pic>
        <p:nvPicPr>
          <p:cNvPr id="61" name="그래픽 60" descr="배지 윤곽선">
            <a:extLst>
              <a:ext uri="{FF2B5EF4-FFF2-40B4-BE49-F238E27FC236}">
                <a16:creationId xmlns:a16="http://schemas.microsoft.com/office/drawing/2014/main" id="{EEC57CB7-B09B-6CF7-52CB-C7EA2A2DD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9468" y="5332676"/>
            <a:ext cx="393525" cy="393525"/>
          </a:xfrm>
          <a:prstGeom prst="rect">
            <a:avLst/>
          </a:prstGeom>
        </p:spPr>
      </p:pic>
      <p:pic>
        <p:nvPicPr>
          <p:cNvPr id="62" name="그래픽 61" descr="배지 3 윤곽선">
            <a:extLst>
              <a:ext uri="{FF2B5EF4-FFF2-40B4-BE49-F238E27FC236}">
                <a16:creationId xmlns:a16="http://schemas.microsoft.com/office/drawing/2014/main" id="{D57FCB06-7356-2D7D-6E2A-C2E47DF402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7536" y="5786803"/>
            <a:ext cx="393525" cy="3935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2DC512-556B-E385-C924-E1E6F49CF00F}"/>
              </a:ext>
            </a:extLst>
          </p:cNvPr>
          <p:cNvSpPr txBox="1"/>
          <p:nvPr/>
        </p:nvSpPr>
        <p:spPr>
          <a:xfrm>
            <a:off x="1518901" y="4825462"/>
            <a:ext cx="5578450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Metric3D 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모델을 이용해 주어진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사진으로부터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Depth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추론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E94F67-B5E9-BE8F-1480-2EB09BB568FD}"/>
              </a:ext>
            </a:extLst>
          </p:cNvPr>
          <p:cNvSpPr txBox="1"/>
          <p:nvPr/>
        </p:nvSpPr>
        <p:spPr>
          <a:xfrm>
            <a:off x="1518901" y="5281776"/>
            <a:ext cx="7113166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Depth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Camera Parameters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</a:t>
            </a:r>
            <a:r>
              <a:rPr kumimoji="1" lang="en-US" altLang="ko-KR" sz="16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pointcloud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0F1FF-5607-B832-DA07-9BDE4B9D558A}"/>
              </a:ext>
            </a:extLst>
          </p:cNvPr>
          <p:cNvSpPr txBox="1"/>
          <p:nvPr/>
        </p:nvSpPr>
        <p:spPr>
          <a:xfrm>
            <a:off x="1509376" y="5738090"/>
            <a:ext cx="4379084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2D Occupancy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8" name="그림 67" descr="블랙, 어둠, 웹, 흑백이(가) 표시된 사진&#10;&#10;자동 생성된 설명">
            <a:extLst>
              <a:ext uri="{FF2B5EF4-FFF2-40B4-BE49-F238E27FC236}">
                <a16:creationId xmlns:a16="http://schemas.microsoft.com/office/drawing/2014/main" id="{EA32E826-CA49-C0EB-E7F6-7083EFCCF5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5818" y="1870803"/>
            <a:ext cx="1381845" cy="13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8020</TotalTime>
  <Words>157</Words>
  <Application>Microsoft Office PowerPoint</Application>
  <PresentationFormat>와이드스크린</PresentationFormat>
  <Paragraphs>50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Pretendard SemiBold</vt:lpstr>
      <vt:lpstr>Calibri Light</vt:lpstr>
      <vt:lpstr>Pretendard Medium</vt:lpstr>
      <vt:lpstr>Pretendard Black</vt:lpstr>
      <vt:lpstr>Pretendard</vt:lpstr>
      <vt:lpstr>Poppins</vt:lpstr>
      <vt:lpstr>Calibri</vt:lpstr>
      <vt:lpstr>Arial</vt:lpstr>
      <vt:lpstr>Pretendard Thin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214</cp:revision>
  <dcterms:created xsi:type="dcterms:W3CDTF">2022-06-26T03:47:52Z</dcterms:created>
  <dcterms:modified xsi:type="dcterms:W3CDTF">2024-11-29T14:10:25Z</dcterms:modified>
</cp:coreProperties>
</file>